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278" r:id="rId2"/>
    <p:sldId id="257" r:id="rId3"/>
    <p:sldId id="258" r:id="rId4"/>
    <p:sldId id="279" r:id="rId5"/>
    <p:sldId id="259" r:id="rId6"/>
    <p:sldId id="260" r:id="rId7"/>
    <p:sldId id="261" r:id="rId8"/>
    <p:sldId id="262" r:id="rId9"/>
    <p:sldId id="288" r:id="rId10"/>
    <p:sldId id="269" r:id="rId11"/>
    <p:sldId id="270" r:id="rId12"/>
    <p:sldId id="267" r:id="rId13"/>
    <p:sldId id="289" r:id="rId14"/>
    <p:sldId id="265" r:id="rId15"/>
    <p:sldId id="266" r:id="rId16"/>
    <p:sldId id="280" r:id="rId17"/>
    <p:sldId id="281" r:id="rId18"/>
    <p:sldId id="268" r:id="rId19"/>
    <p:sldId id="287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8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8D3975-B8AD-4E0A-993D-C63D94900A43}" type="datetimeFigureOut">
              <a:rPr lang="en-MY" smtClean="0"/>
              <a:t>14/4/2022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A121B9-6B3A-4080-96BC-37A05CB012F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521722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82762"/>
            <a:ext cx="10222992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5000"/>
              </a:lnSpc>
              <a:defRPr sz="7200" b="1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11337-B26F-493C-A155-8F0F75325B0A}" type="datetime1">
              <a:rPr lang="en-MY" smtClean="0"/>
              <a:t>14/4/2022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 b="1"/>
            </a:lvl1pPr>
          </a:lstStyle>
          <a:p>
            <a:fld id="{113808E0-5C2F-45A3-9DE2-A8639EEB0E03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69258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685AE-1608-4A90-A40C-445FBB7D0CF4}" type="datetime1">
              <a:rPr lang="en-MY" smtClean="0"/>
              <a:t>14/4/2022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808E0-5C2F-45A3-9DE2-A8639EEB0E03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96079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7CB9F-4ACA-4FDD-9BD0-435BDBC5720C}" type="datetime1">
              <a:rPr lang="en-MY" smtClean="0"/>
              <a:t>14/4/2022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808E0-5C2F-45A3-9DE2-A8639EEB0E03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051402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A23CE-8142-4DDD-A4CE-2160A0B009F4}" type="datetime1">
              <a:rPr lang="en-MY" smtClean="0"/>
              <a:t>14/4/2022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808E0-5C2F-45A3-9DE2-A8639EEB0E03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63492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5000"/>
              </a:lnSpc>
              <a:defRPr sz="7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 b="1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D46FA9A5-91BF-4C1A-B6D0-1611C02302C1}" type="datetime1">
              <a:rPr lang="en-MY" smtClean="0"/>
              <a:t>14/4/2022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en-MY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113808E0-5C2F-45A3-9DE2-A8639EEB0E03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567502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290DF-4712-4CEF-A896-214C6A209AAC}" type="datetime1">
              <a:rPr lang="en-MY" smtClean="0"/>
              <a:t>14/4/2022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808E0-5C2F-45A3-9DE2-A8639EEB0E03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7161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4F045-27E9-4DED-B2DF-C71F93DDCF94}" type="datetime1">
              <a:rPr lang="en-MY" smtClean="0"/>
              <a:t>14/4/2022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808E0-5C2F-45A3-9DE2-A8639EEB0E03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970927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82DE3-22B2-4B5C-9B93-F1C96BEAA22E}" type="datetime1">
              <a:rPr lang="en-MY" smtClean="0"/>
              <a:t>14/4/2022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808E0-5C2F-45A3-9DE2-A8639EEB0E03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281802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67B31-72E8-4A76-B629-558B1BCF3EF4}" type="datetime1">
              <a:rPr lang="en-MY" smtClean="0"/>
              <a:t>14/4/2022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808E0-5C2F-45A3-9DE2-A8639EEB0E03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75945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54B37-CE4E-452C-9C6C-35F0A4C9699A}" type="datetime1">
              <a:rPr lang="en-MY" smtClean="0"/>
              <a:t>14/4/2022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808E0-5C2F-45A3-9DE2-A8639EEB0E03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867244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F6508B3-43B6-498B-820D-4AE4E2AC61B4}" type="datetime1">
              <a:rPr lang="en-MY" smtClean="0"/>
              <a:t>14/4/2022</a:t>
            </a:fld>
            <a:endParaRPr lang="en-MY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808E0-5C2F-45A3-9DE2-A8639EEB0E03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600685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4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1253463D-AA85-485D-A4C2-A332BF64E30F}" type="datetime1">
              <a:rPr lang="en-MY" smtClean="0"/>
              <a:t>14/4/2022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en-MY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113808E0-5C2F-45A3-9DE2-A8639EEB0E03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418304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1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2"/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A6AC3566-D172-4E25-A75A-8E54BFF257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7377545" cy="2857111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000" dirty="0"/>
              <a:t>CLINICAL &amp; LABORATORY DIAGNOSIS OF DENGUE</a:t>
            </a:r>
            <a:br>
              <a:rPr lang="en-US" sz="4000" dirty="0"/>
            </a:br>
            <a:br>
              <a:rPr lang="en-US" sz="4000" dirty="0"/>
            </a:br>
            <a:r>
              <a:rPr lang="en-US" sz="2800" dirty="0"/>
              <a:t>Dr. Nur </a:t>
            </a:r>
            <a:r>
              <a:rPr lang="en-US" sz="2800" dirty="0" err="1"/>
              <a:t>Izati</a:t>
            </a:r>
            <a:r>
              <a:rPr lang="en-US" sz="2800" dirty="0"/>
              <a:t> </a:t>
            </a:r>
            <a:r>
              <a:rPr lang="en-US" sz="2800" dirty="0" err="1"/>
              <a:t>Mustapa</a:t>
            </a:r>
            <a:r>
              <a:rPr lang="en-US" sz="2800" dirty="0"/>
              <a:t> </a:t>
            </a:r>
            <a:br>
              <a:rPr lang="en-US" sz="2800" dirty="0"/>
            </a:br>
            <a:r>
              <a:rPr lang="en-US" sz="2800" dirty="0"/>
              <a:t>Medical Microbiologist</a:t>
            </a:r>
            <a:br>
              <a:rPr lang="en-US" sz="2800" dirty="0"/>
            </a:br>
            <a:r>
              <a:rPr lang="en-US" sz="2800" dirty="0"/>
              <a:t>Hospital Sg. </a:t>
            </a:r>
            <a:r>
              <a:rPr lang="en-US" sz="2800" dirty="0" err="1"/>
              <a:t>Buloh</a:t>
            </a:r>
            <a:endParaRPr lang="en-US" sz="4000" dirty="0"/>
          </a:p>
        </p:txBody>
      </p:sp>
      <p:sp>
        <p:nvSpPr>
          <p:cNvPr id="7171" name="Subtitle 2">
            <a:extLst>
              <a:ext uri="{FF2B5EF4-FFF2-40B4-BE49-F238E27FC236}">
                <a16:creationId xmlns:a16="http://schemas.microsoft.com/office/drawing/2014/main" id="{8CC51E2B-81D8-46EA-B8D3-741FA1C9995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14400" y="4389438"/>
            <a:ext cx="8636000" cy="15113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sz="2800">
                <a:solidFill>
                  <a:srgbClr val="660066"/>
                </a:solidFill>
                <a:latin typeface="Bahnschrift SemiBold SemiConden" panose="020B0502040204020203" pitchFamily="34" charset="0"/>
              </a:rPr>
              <a:t>TRAINING OF CORE TRAINERS 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sz="2800">
                <a:solidFill>
                  <a:srgbClr val="660066"/>
                </a:solidFill>
                <a:latin typeface="Bahnschrift SemiBold SemiConden" panose="020B0502040204020203" pitchFamily="34" charset="0"/>
              </a:rPr>
              <a:t>CPG MANAGEMENT OF DENGUE IN CHILDREN 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sz="2800">
                <a:solidFill>
                  <a:srgbClr val="660066"/>
                </a:solidFill>
                <a:latin typeface="Bahnschrift SemiBold SemiConden" panose="020B0502040204020203" pitchFamily="34" charset="0"/>
              </a:rPr>
              <a:t>(SECOND EDITION)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C8765-0876-420F-923A-CB07D01B0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8013D5-6EF5-42FF-999C-5C18720D0D1C}" type="slidenum">
              <a:rPr lang="en-US"/>
              <a:pPr>
                <a:defRPr/>
              </a:pPr>
              <a:t>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4AE047F-31C2-438C-9CB9-96BB7C112B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8813" y="669925"/>
            <a:ext cx="3543300" cy="5457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7C1A4D59-A546-43B4-9085-5193CCBC34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0151" y="220091"/>
            <a:ext cx="6864182" cy="646878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6799E2-493A-4FD9-9DAE-1DD0736DA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808E0-5C2F-45A3-9DE2-A8639EEB0E03}" type="slidenum">
              <a:rPr lang="en-MY" smtClean="0"/>
              <a:t>10</a:t>
            </a:fld>
            <a:endParaRPr lang="en-MY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A7346B0-B24A-4935-8534-34701B1CB5E4}"/>
              </a:ext>
            </a:extLst>
          </p:cNvPr>
          <p:cNvSpPr/>
          <p:nvPr/>
        </p:nvSpPr>
        <p:spPr>
          <a:xfrm>
            <a:off x="540045" y="6096139"/>
            <a:ext cx="4297957" cy="4879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Adapted</a:t>
            </a: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World Health Organization. Handbook for Clinical Management of Dengue. Geneva: WHO; 2012</a:t>
            </a: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726AE03D-8CF9-4F7B-8CE3-32B86AD0E958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3557847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 fontScale="4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3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en-US" dirty="0"/>
              <a:t>Dengue Diagnostics &amp;</a:t>
            </a:r>
          </a:p>
          <a:p>
            <a:pPr algn="ctr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en-US" dirty="0"/>
              <a:t> Sample Characteristics</a:t>
            </a:r>
            <a:endParaRPr lang="en-US" baseline="-25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0CD584A-9AC4-4690-BF72-8AC2A78D80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654338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B4BF75-C32D-4F8F-BB61-D91929D9A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808E0-5C2F-45A3-9DE2-A8639EEB0E03}" type="slidenum">
              <a:rPr lang="en-MY" smtClean="0"/>
              <a:t>11</a:t>
            </a:fld>
            <a:endParaRPr lang="en-MY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AC17254-9CCC-4868-8AA9-2C4305726C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0940" y="2146275"/>
            <a:ext cx="10550119" cy="357080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15DF8E98-092A-434B-A5C1-77C35A08A39B}"/>
              </a:ext>
            </a:extLst>
          </p:cNvPr>
          <p:cNvSpPr/>
          <p:nvPr/>
        </p:nvSpPr>
        <p:spPr>
          <a:xfrm>
            <a:off x="456920" y="6229139"/>
            <a:ext cx="7373669" cy="4879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Adapted</a:t>
            </a: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World Health Organization. Handbook for Clinical Management of Dengue. Geneva: WHO; 2012</a:t>
            </a:r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3CDF02FA-6EC7-46E4-B1FC-286C391CB5A2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 fontScale="6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3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Confirmed &amp; Probable Dengue Diagnosis, Interpretation of Results &amp; Sample Characteristics</a:t>
            </a:r>
            <a:endParaRPr lang="en-US" baseline="-250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E3C5EFA-6AC4-45EF-96BB-4D31BA6428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832378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3F3FBD-249A-47EB-8F65-EC23D2EFB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808E0-5C2F-45A3-9DE2-A8639EEB0E03}" type="slidenum">
              <a:rPr lang="en-MY" smtClean="0"/>
              <a:t>12</a:t>
            </a:fld>
            <a:endParaRPr lang="en-MY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4E77402-054C-4A95-A931-C2A35AAF83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5142" y="356280"/>
            <a:ext cx="7286066" cy="59165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Title 3">
            <a:extLst>
              <a:ext uri="{FF2B5EF4-FFF2-40B4-BE49-F238E27FC236}">
                <a16:creationId xmlns:a16="http://schemas.microsoft.com/office/drawing/2014/main" id="{001E7C9D-6535-472A-81B1-37DD1D3ED0E9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307570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 fontScale="6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3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Dengue Laboratory Diagnosis</a:t>
            </a:r>
            <a:endParaRPr lang="en-US" baseline="-25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ACAF0DD-74F5-4DF6-9D33-E2407E389A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64356FF-E18D-4A36-BC18-13EAF4BBFE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1164" y="2038282"/>
            <a:ext cx="3621578" cy="4050792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800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Notes:</a:t>
            </a:r>
            <a:r>
              <a:rPr lang="en-US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*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When NS1 Ag positive - </a:t>
            </a:r>
            <a:r>
              <a:rPr lang="en-US" sz="2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acut</a:t>
            </a:r>
            <a:r>
              <a:rPr lang="en-US" sz="28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 </a:t>
            </a:r>
            <a:r>
              <a:rPr lang="en-US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dengue infection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When only IgM positive but NS1 Ag negative - </a:t>
            </a:r>
            <a:r>
              <a:rPr lang="en-US" sz="2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recent </a:t>
            </a:r>
            <a:r>
              <a:rPr lang="en-US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dengue infection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C1470BE-C7A2-4489-B920-14576BCB8427}"/>
              </a:ext>
            </a:extLst>
          </p:cNvPr>
          <p:cNvSpPr txBox="1">
            <a:spLocks/>
          </p:cNvSpPr>
          <p:nvPr/>
        </p:nvSpPr>
        <p:spPr>
          <a:xfrm>
            <a:off x="7076557" y="3621858"/>
            <a:ext cx="298535" cy="39194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2"/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2"/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2"/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2"/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2"/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2"/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2"/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2"/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35123402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3F3FBD-249A-47EB-8F65-EC23D2EFB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808E0-5C2F-45A3-9DE2-A8639EEB0E03}" type="slidenum">
              <a:rPr lang="en-MY" smtClean="0"/>
              <a:t>13</a:t>
            </a:fld>
            <a:endParaRPr lang="en-MY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621FE92-7290-4E58-BF7A-C63DF853D01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94" r="2600"/>
          <a:stretch/>
        </p:blipFill>
        <p:spPr>
          <a:xfrm>
            <a:off x="3873731" y="729870"/>
            <a:ext cx="8077477" cy="53982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Title 3">
            <a:extLst>
              <a:ext uri="{FF2B5EF4-FFF2-40B4-BE49-F238E27FC236}">
                <a16:creationId xmlns:a16="http://schemas.microsoft.com/office/drawing/2014/main" id="{86215F87-1AF9-4DD5-A271-55C23195060A}"/>
              </a:ext>
            </a:extLst>
          </p:cNvPr>
          <p:cNvSpPr txBox="1">
            <a:spLocks/>
          </p:cNvSpPr>
          <p:nvPr/>
        </p:nvSpPr>
        <p:spPr>
          <a:xfrm>
            <a:off x="1446416" y="301757"/>
            <a:ext cx="2261060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 fontScale="5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3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Dengue Laboratory Diagnosis -</a:t>
            </a:r>
            <a:r>
              <a:rPr lang="en-US" baseline="-25000" dirty="0"/>
              <a:t>2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A1AADEA-5132-49F0-BE22-1AAD0F7205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ADC118F-512B-44FE-B710-7867763957D6}"/>
              </a:ext>
            </a:extLst>
          </p:cNvPr>
          <p:cNvSpPr/>
          <p:nvPr/>
        </p:nvSpPr>
        <p:spPr>
          <a:xfrm>
            <a:off x="4189615" y="729870"/>
            <a:ext cx="1906385" cy="4837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185763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F1DD71-D982-4D11-9D17-2D249A212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808E0-5C2F-45A3-9DE2-A8639EEB0E03}" type="slidenum">
              <a:rPr lang="en-MY" smtClean="0"/>
              <a:t>14</a:t>
            </a:fld>
            <a:endParaRPr lang="en-MY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C9493DF-2A03-4272-B870-CA164AFB0F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6415" y="2214163"/>
            <a:ext cx="9229759" cy="4008746"/>
          </a:xfrm>
          <a:prstGeom prst="rect">
            <a:avLst/>
          </a:prstGeom>
        </p:spPr>
      </p:pic>
      <p:sp>
        <p:nvSpPr>
          <p:cNvPr id="6" name="Title 3">
            <a:extLst>
              <a:ext uri="{FF2B5EF4-FFF2-40B4-BE49-F238E27FC236}">
                <a16:creationId xmlns:a16="http://schemas.microsoft.com/office/drawing/2014/main" id="{4373CF42-9EF0-4306-9902-06220E53D474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3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CPG Recommendation</a:t>
            </a:r>
            <a:endParaRPr lang="en-US" baseline="-25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9B35867-EC75-489F-BAED-CAF9E55A11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031883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C25A5C-7101-4BDD-BFA3-F3DC546DA4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1040" y="2071532"/>
            <a:ext cx="10789920" cy="4050792"/>
          </a:xfrm>
        </p:spPr>
        <p:txBody>
          <a:bodyPr>
            <a:normAutofit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Tissue samples of suspected dengue infection from post-mortem cases should be sent for viral isolation </a:t>
            </a:r>
            <a:r>
              <a:rPr lang="en-US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&amp;</a:t>
            </a:r>
            <a:r>
              <a:rPr lang="en-US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PCR.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Tissue samples of choice are from the liver, spleen </a:t>
            </a:r>
            <a:r>
              <a:rPr lang="en-US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&amp;</a:t>
            </a:r>
            <a:r>
              <a:rPr lang="en-US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lymph nodes.</a:t>
            </a:r>
            <a:r>
              <a:rPr lang="en-MY" sz="2800" baseline="30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10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MY" sz="2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tissues should be placed in sterile containers </a:t>
            </a:r>
            <a:r>
              <a:rPr lang="en-US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&amp;</a:t>
            </a:r>
            <a:r>
              <a:rPr lang="en-US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moistened with sterile normal saline (</a:t>
            </a:r>
            <a:r>
              <a:rPr lang="en-US" sz="2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NS</a:t>
            </a:r>
            <a:r>
              <a:rPr lang="en-US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).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465C20-9B1B-4DED-AF47-2169F4215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808E0-5C2F-45A3-9DE2-A8639EEB0E03}" type="slidenum">
              <a:rPr lang="en-MY" smtClean="0"/>
              <a:t>15</a:t>
            </a:fld>
            <a:endParaRPr lang="en-MY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FC6DA2E-BC08-4D62-A683-0E10DADD4C7A}"/>
              </a:ext>
            </a:extLst>
          </p:cNvPr>
          <p:cNvSpPr/>
          <p:nvPr/>
        </p:nvSpPr>
        <p:spPr>
          <a:xfrm>
            <a:off x="504825" y="6340117"/>
            <a:ext cx="10637838" cy="3735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61950" indent="-36195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 startAt="10"/>
              <a:defRPr/>
            </a:pP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Lucy CSL et al. World Health Organization; 2012</a:t>
            </a: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F1533AE7-CC36-4858-A097-5A30A73425A3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Post-Mortem Cases</a:t>
            </a:r>
            <a:endParaRPr lang="en-US" baseline="-25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06F44FD-CEE0-4D76-B1A8-8A8B160AD0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706121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C25A5C-7101-4BDD-BFA3-F3DC546DA4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4895" y="2121408"/>
            <a:ext cx="10789920" cy="4050792"/>
          </a:xfrm>
        </p:spPr>
        <p:txBody>
          <a:bodyPr>
            <a:normAutofit lnSpcReduction="10000"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Bone marrow samples should be collected in ethylenediamine tetra acetic acid (EDTA) tube. 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patients suspected of having dengue encephalitis, cerebrospinal fluid (</a:t>
            </a:r>
            <a:r>
              <a:rPr lang="en-US" sz="2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CSF</a:t>
            </a:r>
            <a:r>
              <a:rPr lang="en-US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samples should be submitted in sterile bijou bottles. 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These samples should be transported on ice to the referral laboratory. All samples should be refrigerated if there is delay in transportation.</a:t>
            </a:r>
            <a:endParaRPr lang="en-MY" sz="2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465C20-9B1B-4DED-AF47-2169F4215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808E0-5C2F-45A3-9DE2-A8639EEB0E03}" type="slidenum">
              <a:rPr lang="en-MY" smtClean="0"/>
              <a:t>16</a:t>
            </a:fld>
            <a:endParaRPr lang="en-MY"/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FA3DDF82-407B-4DFD-AA33-243E86B25D82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Post-Mortem Cases -</a:t>
            </a:r>
            <a:r>
              <a:rPr lang="en-US" baseline="-25000" dirty="0"/>
              <a:t>2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CC15265-4078-4ACC-B1C1-B917DB3E6B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639782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F1DD71-D982-4D11-9D17-2D249A212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808E0-5C2F-45A3-9DE2-A8639EEB0E03}" type="slidenum">
              <a:rPr lang="en-MY" smtClean="0"/>
              <a:t>17</a:t>
            </a:fld>
            <a:endParaRPr lang="en-MY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540516E-7D49-4E38-B500-F3C40E5C71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996" y="2588718"/>
            <a:ext cx="10934007" cy="2245816"/>
          </a:xfrm>
          <a:prstGeom prst="rect">
            <a:avLst/>
          </a:prstGeom>
        </p:spPr>
      </p:pic>
      <p:sp>
        <p:nvSpPr>
          <p:cNvPr id="6" name="Title 3">
            <a:extLst>
              <a:ext uri="{FF2B5EF4-FFF2-40B4-BE49-F238E27FC236}">
                <a16:creationId xmlns:a16="http://schemas.microsoft.com/office/drawing/2014/main" id="{BE99F719-78FF-43EF-AF07-C87675C6E888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3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CPG Recommendation</a:t>
            </a:r>
            <a:endParaRPr lang="en-US" baseline="-25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A4ADD27-773C-4C72-9436-D5B24AFFE9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889789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90083D-5502-4CDF-934B-3A7C320F16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8268" y="2121408"/>
            <a:ext cx="10740045" cy="4050792"/>
          </a:xfrm>
        </p:spPr>
        <p:txBody>
          <a:bodyPr>
            <a:normAutofit fontScale="92500" lnSpcReduction="20000"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MY" sz="2800" dirty="0">
                <a:latin typeface="Arial" panose="020B0604020202020204" pitchFamily="34" charset="0"/>
                <a:cs typeface="Arial" panose="020B0604020202020204" pitchFamily="34" charset="0"/>
              </a:rPr>
              <a:t>High index of suspicion is important in the clinical diagnosis of dengue, due to the many conditions that can mimic the febrile phase of dengue infection.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MY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MY" sz="2800" dirty="0">
                <a:latin typeface="Arial" panose="020B0604020202020204" pitchFamily="34" charset="0"/>
                <a:cs typeface="Arial" panose="020B0604020202020204" pitchFamily="34" charset="0"/>
              </a:rPr>
              <a:t>Timeline of dengue infection &amp; markers appearance has an effect on the results of dengue tests.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MY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MY" sz="2800" dirty="0">
                <a:latin typeface="Arial" panose="020B0604020202020204" pitchFamily="34" charset="0"/>
                <a:cs typeface="Arial" panose="020B0604020202020204" pitchFamily="34" charset="0"/>
              </a:rPr>
              <a:t>Laboratory results should be correlated with clinical presentation of children suspected of dengue.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MY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MY" sz="2800" dirty="0">
                <a:latin typeface="Arial" panose="020B0604020202020204" pitchFamily="34" charset="0"/>
                <a:cs typeface="Arial" panose="020B0604020202020204" pitchFamily="34" charset="0"/>
              </a:rPr>
              <a:t>Samples need to be sent for dengue serotyping in severe dengue or mortality cases.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BE84A8-00C9-436E-8C3B-A56CCAB0B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808E0-5C2F-45A3-9DE2-A8639EEB0E03}" type="slidenum">
              <a:rPr lang="en-MY" smtClean="0"/>
              <a:t>18</a:t>
            </a:fld>
            <a:endParaRPr lang="en-MY"/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B2E170BA-5DF2-454C-B85D-EAB95D0A5472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Take Home Messages</a:t>
            </a:r>
            <a:endParaRPr lang="en-US" baseline="-25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C768A26-3597-4B91-AF79-E5E7409F30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792361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F15AE1-CFE5-406F-9E8B-7FDBAFEB3A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282389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MY" sz="8800" dirty="0"/>
              <a:t>Thank you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055549E-AF15-4AF8-B19F-F117BC71B7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8813" y="669925"/>
            <a:ext cx="3543300" cy="5457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7B28DE-ACB8-4E33-A486-2D308F1A2F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808E0-5C2F-45A3-9DE2-A8639EEB0E03}" type="slidenum">
              <a:rPr lang="en-MY" smtClean="0"/>
              <a:t>2</a:t>
            </a:fld>
            <a:endParaRPr lang="en-MY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783938C1-C1B3-4C83-A9F2-A2C02BBAA4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4771" y="2121408"/>
            <a:ext cx="10546357" cy="4050792"/>
          </a:xfrm>
        </p:spPr>
        <p:txBody>
          <a:bodyPr>
            <a:normAutofit/>
          </a:bodyPr>
          <a:lstStyle/>
          <a:p>
            <a:pPr marL="712788" indent="-712788" algn="just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MY" sz="3200" dirty="0">
                <a:latin typeface="Arial" panose="020B0604020202020204" pitchFamily="34" charset="0"/>
                <a:cs typeface="Arial" panose="020B0604020202020204" pitchFamily="34" charset="0"/>
              </a:rPr>
              <a:t>To understand the clinical criteria used to diagnose dengue</a:t>
            </a:r>
          </a:p>
          <a:p>
            <a:pPr marL="712788" indent="-712788" algn="just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endParaRPr lang="en-MY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12788" indent="-712788" algn="just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MY" sz="3200" dirty="0">
                <a:latin typeface="Arial" panose="020B0604020202020204" pitchFamily="34" charset="0"/>
                <a:cs typeface="Arial" panose="020B0604020202020204" pitchFamily="34" charset="0"/>
              </a:rPr>
              <a:t>To know the various laboratory tests used to diagnose dengue infection</a:t>
            </a:r>
          </a:p>
          <a:p>
            <a:pPr marL="712788" indent="-712788" algn="just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endParaRPr lang="en-MY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12788" indent="-712788" algn="just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MY" sz="3200" dirty="0">
                <a:latin typeface="Arial" panose="020B0604020202020204" pitchFamily="34" charset="0"/>
                <a:cs typeface="Arial" panose="020B0604020202020204" pitchFamily="34" charset="0"/>
              </a:rPr>
              <a:t>To correctly interpret the laboratory tests in relation to different phases of dengue infection</a:t>
            </a:r>
          </a:p>
        </p:txBody>
      </p:sp>
      <p:sp>
        <p:nvSpPr>
          <p:cNvPr id="12" name="Title 3">
            <a:extLst>
              <a:ext uri="{FF2B5EF4-FFF2-40B4-BE49-F238E27FC236}">
                <a16:creationId xmlns:a16="http://schemas.microsoft.com/office/drawing/2014/main" id="{0FA98AB6-DC67-4737-9826-F1515AE9C63D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lnSpc>
                <a:spcPct val="100000"/>
              </a:lnSpc>
              <a:spcAft>
                <a:spcPts val="0"/>
              </a:spcAft>
              <a:defRPr/>
            </a:pPr>
            <a:r>
              <a:rPr lang="en-US" dirty="0"/>
              <a:t>Learning Objectives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AD99B22-4237-4C07-AAC1-C2B62913EF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90589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9F644F-C963-4324-9AB7-D00930000C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644" y="2071533"/>
            <a:ext cx="10789920" cy="3547872"/>
          </a:xfrm>
        </p:spPr>
        <p:txBody>
          <a:bodyPr>
            <a:normAutofit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MY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Accurate diagnosis of dengue is essential for early detection </a:t>
            </a:r>
            <a:r>
              <a:rPr lang="en-MY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&amp;</a:t>
            </a:r>
            <a:r>
              <a:rPr lang="en-MY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management of severe dengue, </a:t>
            </a:r>
            <a:r>
              <a:rPr lang="en-MY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&amp;</a:t>
            </a:r>
            <a:r>
              <a:rPr lang="en-MY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timely institution of preventive measures.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MY" sz="2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MY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High index of suspicion is important in arriving at the diagnosis e.g. history of recent fogging in locality, recent family history of dengue, etc.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MY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776DA8-DD2E-4027-A00B-24746A845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808E0-5C2F-45A3-9DE2-A8639EEB0E03}" type="slidenum">
              <a:rPr lang="en-MY" smtClean="0"/>
              <a:t>3</a:t>
            </a:fld>
            <a:endParaRPr lang="en-MY"/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F8955A8C-FC84-4A21-8E29-B87B3A44B661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lnSpc>
                <a:spcPct val="100000"/>
              </a:lnSpc>
              <a:spcAft>
                <a:spcPts val="0"/>
              </a:spcAft>
              <a:defRPr/>
            </a:pPr>
            <a:r>
              <a:rPr lang="en-US" dirty="0"/>
              <a:t>Clinical Diagnosis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48C22DC-EBB9-41ED-BFCB-0AEFFB8A40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393850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776DA8-DD2E-4027-A00B-24746A845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808E0-5C2F-45A3-9DE2-A8639EEB0E03}" type="slidenum">
              <a:rPr lang="en-MY" smtClean="0"/>
              <a:t>4</a:t>
            </a:fld>
            <a:endParaRPr lang="en-MY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E7F0C1B-E78D-4BA5-BAE2-DA7A67FE78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5360" y="2139941"/>
            <a:ext cx="10241279" cy="351612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535819C-ED76-4A7D-BA07-1C842C14C79E}"/>
              </a:ext>
            </a:extLst>
          </p:cNvPr>
          <p:cNvSpPr/>
          <p:nvPr/>
        </p:nvSpPr>
        <p:spPr>
          <a:xfrm>
            <a:off x="504825" y="6373367"/>
            <a:ext cx="10637838" cy="3735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61950" indent="-36195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 startAt="10"/>
              <a:defRPr/>
            </a:pP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Lucy CSL et al. World Health Organization; 2012.</a:t>
            </a:r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36C4B788-D5ED-41C4-8390-862F48B27E63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3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lnSpc>
                <a:spcPct val="100000"/>
              </a:lnSpc>
              <a:spcAft>
                <a:spcPts val="0"/>
              </a:spcAft>
              <a:defRPr/>
            </a:pPr>
            <a:r>
              <a:rPr lang="en-US" dirty="0"/>
              <a:t>Clinical Diagnosis -</a:t>
            </a:r>
            <a:r>
              <a:rPr lang="en-US" baseline="-25000" dirty="0"/>
              <a:t>2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1B0F7CF-8C4A-4F6F-B39B-8ECE9B5811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16883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CB4947-E758-4D0E-B99C-334D2CD401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808E0-5C2F-45A3-9DE2-A8639EEB0E03}" type="slidenum">
              <a:rPr lang="en-MY" smtClean="0"/>
              <a:t>5</a:t>
            </a:fld>
            <a:endParaRPr lang="en-MY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644320C-F5F7-43B4-A1E5-7AB730FE53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804" y="1722949"/>
            <a:ext cx="7500417" cy="503133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07CDFBF-0D6E-4EFA-9E58-9F85B166F69F}"/>
              </a:ext>
            </a:extLst>
          </p:cNvPr>
          <p:cNvSpPr/>
          <p:nvPr/>
        </p:nvSpPr>
        <p:spPr>
          <a:xfrm>
            <a:off x="8096600" y="5786154"/>
            <a:ext cx="3557844" cy="8433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Adapted</a:t>
            </a: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World Health Organization. Dengue Guidelines for Diagnosis, Treatment, Prevention and Control. Geneva: WHO; 2009</a:t>
            </a: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459CA839-6F1D-4E35-9950-8C2B57D3B83E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 fontScale="8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3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en-US" dirty="0"/>
              <a:t>Differential Diagnosis of </a:t>
            </a:r>
          </a:p>
          <a:p>
            <a:pPr algn="ctr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en-US" dirty="0"/>
              <a:t>Dengue in Children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5632D6B-3B4F-4695-B9B6-259A72E223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666537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F8AA04-E534-4445-8C7F-8BE12C94D1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11681"/>
            <a:ext cx="10515600" cy="4432922"/>
          </a:xfrm>
        </p:spPr>
        <p:txBody>
          <a:bodyPr>
            <a:normAutofit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Dengue infection can be diagnosed by :</a:t>
            </a:r>
            <a:endParaRPr lang="en-MY" sz="2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14375" lvl="0" indent="-34925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etection of the dengue virus protein by non-structural protein 1 antigen (NS1 Ag) </a:t>
            </a:r>
          </a:p>
          <a:p>
            <a:pPr marL="1081088" lvl="1" indent="-366713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rapid test/enzyme-linked immunosorbent assay (ELISA)</a:t>
            </a:r>
            <a:endParaRPr lang="en-MY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14375" lvl="0" indent="-34925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ntibody detection of immunoglobulin M (IgM)/immunoglobulin G (IgG) (serology) </a:t>
            </a:r>
          </a:p>
          <a:p>
            <a:pPr marL="1081088" lvl="1" indent="-366713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rapid test/ELISA</a:t>
            </a:r>
            <a:endParaRPr lang="en-MY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14375" lvl="0" indent="-34925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ombination of NS1 Ag with IgM/IgG rapid test </a:t>
            </a:r>
          </a:p>
          <a:p>
            <a:pPr marL="1081088" lvl="1" indent="-366713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dengue rapid combo test</a:t>
            </a:r>
            <a:endParaRPr lang="en-MY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14375" indent="-34925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enome detection </a:t>
            </a:r>
          </a:p>
          <a:p>
            <a:pPr marL="1081088" lvl="1" indent="-366713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real time reverse transcriptase-polymerase chain reaction (RT-qPCR)</a:t>
            </a:r>
            <a:r>
              <a:rPr lang="en-MY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14375" lvl="0" indent="-34925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Virus isolation</a:t>
            </a:r>
            <a:endParaRPr lang="en-MY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MY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E0E670-A0E0-4814-A23D-CAEFC67A5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808E0-5C2F-45A3-9DE2-A8639EEB0E03}" type="slidenum">
              <a:rPr lang="en-MY" smtClean="0"/>
              <a:t>6</a:t>
            </a:fld>
            <a:endParaRPr lang="en-MY"/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D06621AA-AC38-4360-BAC8-C8E9CD81FAF6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Laboratory Diagnosis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5E0D5AC-7474-4DCE-AF4F-DD77D9E86E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096173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A5C036-B711-482F-968E-5ADA22710F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393" y="2121408"/>
            <a:ext cx="10839796" cy="4050792"/>
          </a:xfrm>
        </p:spPr>
        <p:txBody>
          <a:bodyPr>
            <a:normAutofit lnSpcReduction="10000"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NS1 Ag test has a high specificity for dengue infection (86 - 99%) but with lower sensitivity (67% - 71%).</a:t>
            </a:r>
            <a:r>
              <a:rPr lang="en-US" sz="2800" baseline="30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16 - 17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MY" sz="2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Dengue rapid test is a good tool for detection of DENV IgM in acute dengue infection (AUC=0.91).</a:t>
            </a:r>
            <a:r>
              <a:rPr lang="en-US" sz="2800" baseline="30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18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MY" sz="2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Combination of NS1 Ag with an IgM/IgG rapid test in acute dengue infection results in an increased sensitivity to:</a:t>
            </a:r>
            <a:r>
              <a:rPr lang="en-US" sz="2800" baseline="30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19</a:t>
            </a:r>
            <a:endParaRPr lang="en-MY" sz="2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89% for combination of NS1 Ag with anti-IgM</a:t>
            </a:r>
            <a:endParaRPr lang="en-MY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93% for combination of NS1 Ag, anti-IgM 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&amp;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anti-IgG</a:t>
            </a:r>
            <a:endParaRPr lang="en-MY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EDFFE3-E680-4DC6-BCC0-74A0283E3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808E0-5C2F-45A3-9DE2-A8639EEB0E03}" type="slidenum">
              <a:rPr lang="en-MY" smtClean="0"/>
              <a:t>7</a:t>
            </a:fld>
            <a:endParaRPr lang="en-MY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4F9E142-5B97-4221-A477-990E7FB235D9}"/>
              </a:ext>
            </a:extLst>
          </p:cNvPr>
          <p:cNvSpPr/>
          <p:nvPr/>
        </p:nvSpPr>
        <p:spPr>
          <a:xfrm>
            <a:off x="504825" y="5985163"/>
            <a:ext cx="10637838" cy="7949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61950" indent="-36195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 startAt="16"/>
              <a:defRPr/>
            </a:pP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Shan X et al. BMC Infect Dis. 2015;15:360.</a:t>
            </a:r>
          </a:p>
          <a:p>
            <a:pPr marL="361950" indent="-36195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 startAt="16"/>
              <a:defRPr/>
            </a:pP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Zhang H et </a:t>
            </a:r>
            <a:r>
              <a:rPr lang="en-US" sz="1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al.Int</a:t>
            </a: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 Infect Dis. 2014;26:57-66.</a:t>
            </a:r>
          </a:p>
          <a:p>
            <a:pPr marL="361950" indent="-36195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 startAt="16"/>
              <a:defRPr/>
            </a:pPr>
            <a:r>
              <a:rPr lang="en-US" sz="1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Blacksell</a:t>
            </a: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SD et al. Trans R Soc Trop Med </a:t>
            </a:r>
            <a:r>
              <a:rPr lang="en-US" sz="1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Hyg</a:t>
            </a: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2006;100(8):775-84.</a:t>
            </a:r>
          </a:p>
          <a:p>
            <a:pPr marL="361950" indent="-36195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 startAt="16"/>
              <a:defRPr/>
            </a:pP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Fry SR et al. </a:t>
            </a:r>
            <a:r>
              <a:rPr lang="en-US" sz="1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PLoS</a:t>
            </a: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Negl</a:t>
            </a: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Trop Dis. 2011;5(6):e1199</a:t>
            </a:r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9291C502-1A0B-4516-B9AF-8C09FD236625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Laboratory Diagnosis -</a:t>
            </a:r>
            <a:r>
              <a:rPr lang="en-US" baseline="-25000" dirty="0"/>
              <a:t>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375EFBA-EB7A-4F61-9839-82F2977008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126296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2D069D3-CCDD-4B4B-8874-5A4EE270CD1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24349" y="1787092"/>
            <a:ext cx="5540627" cy="49072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F83A334-DA8F-41DF-A8E3-B6D8C66386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30972" y="1787092"/>
            <a:ext cx="5303426" cy="4407227"/>
          </a:xfrm>
        </p:spPr>
        <p:txBody>
          <a:bodyPr>
            <a:normAutofit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MY" sz="3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In primary infection (top panel), </a:t>
            </a: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MY" sz="2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both NS1 </a:t>
            </a:r>
            <a:r>
              <a:rPr lang="en-MY" sz="2400" dirty="0">
                <a:latin typeface="Arial" panose="020B0604020202020204" pitchFamily="34" charset="0"/>
                <a:ea typeface="Calibri" panose="020F0502020204030204" pitchFamily="34" charset="0"/>
              </a:rPr>
              <a:t>&amp;</a:t>
            </a:r>
            <a:r>
              <a:rPr lang="en-MY" sz="2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virus can be detected from the </a:t>
            </a:r>
            <a:r>
              <a:rPr lang="en-MY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onset (day 1) </a:t>
            </a:r>
            <a:r>
              <a:rPr lang="en-MY" sz="2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of disease, with IgM appearing around day 3 of illness </a:t>
            </a:r>
            <a:r>
              <a:rPr lang="en-MY" sz="2400" dirty="0">
                <a:latin typeface="Arial" panose="020B0604020202020204" pitchFamily="34" charset="0"/>
                <a:ea typeface="Calibri" panose="020F0502020204030204" pitchFamily="34" charset="0"/>
              </a:rPr>
              <a:t>&amp;</a:t>
            </a:r>
            <a:r>
              <a:rPr lang="en-MY" sz="2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IgG appearing towards the end of the acute period.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AE28B47-36FB-4DDE-8637-A19290099D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808E0-5C2F-45A3-9DE2-A8639EEB0E03}" type="slidenum">
              <a:rPr lang="en-MY" smtClean="0"/>
              <a:t>8</a:t>
            </a:fld>
            <a:endParaRPr lang="en-MY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ECEF82B-DA90-4615-883B-FCF66D5CBA39}"/>
              </a:ext>
            </a:extLst>
          </p:cNvPr>
          <p:cNvSpPr/>
          <p:nvPr/>
        </p:nvSpPr>
        <p:spPr>
          <a:xfrm>
            <a:off x="6314349" y="6168038"/>
            <a:ext cx="5103926" cy="4879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Source</a:t>
            </a: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Muller DA et al. Clinical and Laboratory Diagnosis of Dengue Virus Infection. J Infect Dis. 2017;215 (suppl_2): S89-S95</a:t>
            </a:r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86EACC05-97F3-47BB-8FD3-A67633BACA93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3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Timeline of Dengue Biomarkers in Primary &amp; Secondary Infections</a:t>
            </a:r>
            <a:endParaRPr lang="en-US" baseline="-250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4604798-FC8C-4F3B-B452-61DE7F2DB3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365783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2D069D3-CCDD-4B4B-8874-5A4EE270CD1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04825" y="1727596"/>
            <a:ext cx="5607801" cy="49667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F83A334-DA8F-41DF-A8E3-B6D8C66386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30972" y="1812176"/>
            <a:ext cx="5322953" cy="4315643"/>
          </a:xfrm>
        </p:spPr>
        <p:txBody>
          <a:bodyPr>
            <a:normAutofit fontScale="85000" lnSpcReduction="10000"/>
          </a:bodyPr>
          <a:lstStyle/>
          <a:p>
            <a:pPr marL="365125" indent="-365125" algn="just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MY" sz="2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Secondary infections (bottom panel) </a:t>
            </a:r>
          </a:p>
          <a:p>
            <a:pPr marL="714375" lvl="1" indent="-34925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MY" sz="2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presence of IgG early in the acute phase of disease</a:t>
            </a:r>
          </a:p>
          <a:p>
            <a:pPr marL="714375" lvl="1" indent="-34925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MY" sz="2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shorter duration of NS1 </a:t>
            </a:r>
            <a:r>
              <a:rPr lang="en-MY" sz="2400" dirty="0">
                <a:latin typeface="Arial" panose="020B0604020202020204" pitchFamily="34" charset="0"/>
                <a:ea typeface="Calibri" panose="020F0502020204030204" pitchFamily="34" charset="0"/>
              </a:rPr>
              <a:t>&amp;</a:t>
            </a:r>
            <a:r>
              <a:rPr lang="en-MY" sz="2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virus detection. </a:t>
            </a:r>
          </a:p>
          <a:p>
            <a:pPr marL="365125" indent="-365125" algn="just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MY" sz="28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365125" indent="-365125" algn="just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MY" sz="2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Note the onset of severe dengue (DHF/DSS), primarily in secondary infections </a:t>
            </a:r>
            <a:r>
              <a:rPr lang="en-MY" sz="2800" dirty="0">
                <a:latin typeface="Arial" panose="020B0604020202020204" pitchFamily="34" charset="0"/>
                <a:ea typeface="Calibri" panose="020F0502020204030204" pitchFamily="34" charset="0"/>
              </a:rPr>
              <a:t>&amp;</a:t>
            </a:r>
            <a:r>
              <a:rPr lang="en-MY" sz="2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at a time when virus </a:t>
            </a:r>
            <a:r>
              <a:rPr lang="en-MY" sz="2800" dirty="0">
                <a:latin typeface="Arial" panose="020B0604020202020204" pitchFamily="34" charset="0"/>
                <a:ea typeface="Calibri" panose="020F0502020204030204" pitchFamily="34" charset="0"/>
              </a:rPr>
              <a:t>&amp;</a:t>
            </a:r>
            <a:r>
              <a:rPr lang="en-MY" sz="2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NS1 levels are falling. </a:t>
            </a:r>
            <a:endParaRPr lang="en-MY" sz="32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AE28B47-36FB-4DDE-8637-A19290099D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808E0-5C2F-45A3-9DE2-A8639EEB0E03}" type="slidenum">
              <a:rPr lang="en-MY" smtClean="0"/>
              <a:t>9</a:t>
            </a:fld>
            <a:endParaRPr lang="en-MY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ECEF82B-DA90-4615-883B-FCF66D5CBA39}"/>
              </a:ext>
            </a:extLst>
          </p:cNvPr>
          <p:cNvSpPr/>
          <p:nvPr/>
        </p:nvSpPr>
        <p:spPr>
          <a:xfrm>
            <a:off x="6314349" y="6168038"/>
            <a:ext cx="5103926" cy="4879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Source</a:t>
            </a: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Muller DA et al. Clinical and Laboratory Diagnosis of Dengue Virus Infection. J Infect Dis. 2017;215 (suppl_2): S89-S95</a:t>
            </a:r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E64D5436-5064-4189-B101-A3302A89CFEE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3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Timeline of Dengue Biomarkers in Primary &amp; Secondary Infections -</a:t>
            </a:r>
            <a:r>
              <a:rPr lang="en-US" baseline="-25000" dirty="0"/>
              <a:t>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8A56620-5AF5-42C0-B654-9761211F16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482851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84ACB6"/>
      </a:dk2>
      <a:lt2>
        <a:srgbClr val="EBE9DD"/>
      </a:lt2>
      <a:accent1>
        <a:srgbClr val="6F8183"/>
      </a:accent1>
      <a:accent2>
        <a:srgbClr val="967E96"/>
      </a:accent2>
      <a:accent3>
        <a:srgbClr val="CCC893"/>
      </a:accent3>
      <a:accent4>
        <a:srgbClr val="A54D74"/>
      </a:accent4>
      <a:accent5>
        <a:srgbClr val="949C6B"/>
      </a:accent5>
      <a:accent6>
        <a:srgbClr val="766A50"/>
      </a:accent6>
      <a:hlink>
        <a:srgbClr val="CC6600"/>
      </a:hlink>
      <a:folHlink>
        <a:srgbClr val="777777"/>
      </a:folHlink>
    </a:clrScheme>
    <a:fontScheme name="Wood Type">
      <a:majorFont>
        <a:latin typeface="Century Gothic" panose="020B0502020202020204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man Old Style" panose="02050604050505020204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8E89CD47-BF55-4DDE-B823-2283AA7E769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Wood Type</Template>
  <TotalTime>390</TotalTime>
  <Words>880</Words>
  <Application>Microsoft Office PowerPoint</Application>
  <PresentationFormat>Widescreen</PresentationFormat>
  <Paragraphs>106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Arial</vt:lpstr>
      <vt:lpstr>Bahnschrift SemiBold SemiConden</vt:lpstr>
      <vt:lpstr>Bookman Old Style</vt:lpstr>
      <vt:lpstr>Calibri</vt:lpstr>
      <vt:lpstr>Century Gothic</vt:lpstr>
      <vt:lpstr>Courier New</vt:lpstr>
      <vt:lpstr>Wingdings</vt:lpstr>
      <vt:lpstr>Wood Type</vt:lpstr>
      <vt:lpstr>CLINICAL &amp; LABORATORY DIAGNOSIS OF DENGUE  Dr. Nur Izati Mustapa  Medical Microbiologist Hospital Sg. Buloh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CLINICAL &amp; LABORATORY DIAGNOSIS OF DENGUE</dc:title>
  <dc:creator>Nur Izati Mustapa</dc:creator>
  <cp:lastModifiedBy>Siti Aishah Fadzilah</cp:lastModifiedBy>
  <cp:revision>8</cp:revision>
  <dcterms:created xsi:type="dcterms:W3CDTF">2021-05-29T02:48:39Z</dcterms:created>
  <dcterms:modified xsi:type="dcterms:W3CDTF">2022-04-14T07:06:06Z</dcterms:modified>
</cp:coreProperties>
</file>